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79161"/>
  </p:normalViewPr>
  <p:slideViewPr>
    <p:cSldViewPr snapToGrid="0" snapToObjects="1">
      <p:cViewPr>
        <p:scale>
          <a:sx n="79" d="100"/>
          <a:sy n="79" d="100"/>
        </p:scale>
        <p:origin x="65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7A79E-82B4-D04C-86FD-66AD34A0EF16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AD3C9-AAB4-FB4F-88FE-8C93749E2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61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seq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importantly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data,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especially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RNN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AD3C9-AAB4-FB4F-88FE-8C93749E29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98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4833-F71B-1E40-8935-E335C7D99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82330-BF9C-0E4B-A615-8A64A4A83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6E30A-3F7A-6D4F-9239-A84949B9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0DF23-AF67-B842-AD26-8F629A8A325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DAA1F-05F5-0241-BF94-4F8A6C07D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8155B-15EF-FB4A-A252-B21D9AA06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A299B-B882-1040-AFF8-BAB7D4FE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6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E307-2673-AF4D-AF99-0E11D458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DF2EE3-63D8-994B-AA5E-3CB56F549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C363C-1363-E246-B0E6-F24CD4A47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0DF23-AF67-B842-AD26-8F629A8A325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A3AF4-21C2-C847-A86C-A5BFCA8A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C272D-7EB4-4647-99F1-B882BBB3F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A299B-B882-1040-AFF8-BAB7D4FE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15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F22EA3-B21F-DF42-A6C5-EB063CF135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7F18C-E34D-5B4B-82A6-2C90D4B38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729FA-7532-CA48-970A-8C4481D98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0DF23-AF67-B842-AD26-8F629A8A325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38F51-EFCC-DE47-99CB-05FFA562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36F93-D3F5-3D4A-A588-4F21F51E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A299B-B882-1040-AFF8-BAB7D4FE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3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3C97A-0CD9-9040-B269-E847F364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01CD3-957B-054D-9C21-144374625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27CDF-72E5-8049-8121-559C9D5C1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0DF23-AF67-B842-AD26-8F629A8A325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120F1-1D33-5C49-B575-087FA4B12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91152-12E8-8447-B3AD-208C57AEF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A299B-B882-1040-AFF8-BAB7D4FE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01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7A0A2-FAC0-E947-A4D4-99680ADB0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EB4CC-9BA8-DC43-BE8C-9CF7E813C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0EC53-0206-BF40-B2A0-99BF8425C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0DF23-AF67-B842-AD26-8F629A8A325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1AD3C-0C98-F040-B04C-382DEA87F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B9216-4847-DB4A-958D-93DE98D04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A299B-B882-1040-AFF8-BAB7D4FE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14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3AA3-509A-9F4B-AC08-CD3741F1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7ABE-D747-F742-9163-11076866A3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08483-4AFF-CD40-BD69-A07F36BCA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40F24-772D-9748-B927-EB61F08D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0DF23-AF67-B842-AD26-8F629A8A325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41F21-7623-DC41-BBAE-B16BEF3CA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16F5D-08A6-6046-BEED-BED1E788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A299B-B882-1040-AFF8-BAB7D4FE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98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D0F1-D7C5-0441-A0D6-7F76E805A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1411D-106A-314B-8ADA-FA635CCE9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68525-13F6-344C-9624-F8BF4FAB5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761371-5116-D14F-A1AB-CA64DBA9E3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061AEE-E22B-EB4C-B514-26249BC4EE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2D775-A9AA-0E4A-925F-01B3B56BE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0DF23-AF67-B842-AD26-8F629A8A325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AB7117-66D3-5E4B-9746-D881E666D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5467F2-A36F-2444-BB58-7B498EE1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A299B-B882-1040-AFF8-BAB7D4FE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98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E344B-99A4-6B4C-91FF-F1F9E268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5A61C-0D50-5949-BDB1-3AEF81CB7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0DF23-AF67-B842-AD26-8F629A8A325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9DBB3-7FD2-6949-AB01-E1E54192B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BE117-9BBF-9B4E-A88F-1C623810C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A299B-B882-1040-AFF8-BAB7D4FE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2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DED2D4-962D-1747-A025-C4A0786AC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0DF23-AF67-B842-AD26-8F629A8A325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A2A07-9CAA-FF40-A6EB-D38593E31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7582C-8A64-9549-85ED-CD6B8020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A299B-B882-1040-AFF8-BAB7D4FE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4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5686E-4C4E-0C49-9992-5CAD0F588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CF973-8291-2342-854C-E51A1C21F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2A29A-838B-6749-8555-5809E418C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2C628-CE97-F94E-8BCB-D54CAE31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0DF23-AF67-B842-AD26-8F629A8A325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A08C7-50AC-B347-9D02-84E752232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92B4D-1076-5F41-97CD-F131BAA9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A299B-B882-1040-AFF8-BAB7D4FE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65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C351-E8C6-BD41-92F7-F2447487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C1C73D-44F2-BF4B-ADB7-A1DB1B56D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4F8E9-915C-1446-97CE-1F0C1CE49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8101D-AC53-1F4C-9D06-6E93A9040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0DF23-AF67-B842-AD26-8F629A8A325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60084-8FCD-6145-AD7D-03375F42C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79659-0B05-2249-8A4B-B221FF24B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A299B-B882-1040-AFF8-BAB7D4FE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3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0BCFE6-14E7-4F4F-95C7-086DB8A65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628D4-D18E-A74A-B7BE-34DB2713C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D3C45-9376-ED44-8E41-BA748D58C3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0DF23-AF67-B842-AD26-8F629A8A325B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1C02C-E094-2E49-8F64-5B124921D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9391B-1841-5543-A297-33455E229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A299B-B882-1040-AFF8-BAB7D4FE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8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0D063-F447-4141-90E2-61F1A0EA232E}"/>
              </a:ext>
            </a:extLst>
          </p:cNvPr>
          <p:cNvSpPr txBox="1"/>
          <p:nvPr/>
        </p:nvSpPr>
        <p:spPr>
          <a:xfrm>
            <a:off x="1554480" y="2148840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Helvetica Light" panose="020B0403020202020204" pitchFamily="34" charset="0"/>
              </a:rPr>
              <a:t>data</a:t>
            </a:r>
            <a:endParaRPr lang="en-US" sz="2800" dirty="0">
              <a:latin typeface="Helvetica Light" panose="020B04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D43B1-DC38-3C44-AC1C-83174692D89A}"/>
              </a:ext>
            </a:extLst>
          </p:cNvPr>
          <p:cNvSpPr txBox="1"/>
          <p:nvPr/>
        </p:nvSpPr>
        <p:spPr>
          <a:xfrm>
            <a:off x="9536430" y="2148840"/>
            <a:ext cx="1282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Helvetica Light" panose="020B0403020202020204" pitchFamily="34" charset="0"/>
              </a:rPr>
              <a:t>Output</a:t>
            </a:r>
            <a:endParaRPr lang="en-US" sz="2800" dirty="0">
              <a:latin typeface="Helvetica Light" panose="020B0403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79F15-B0B7-7145-8FCF-014B6399C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80" y="2855636"/>
            <a:ext cx="1656080" cy="1656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773CBD-D764-9A48-A40D-0A06C06A2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690" y="2672060"/>
            <a:ext cx="1748878" cy="165608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C45A3D-04FE-5E47-9599-3851374CAD57}"/>
              </a:ext>
            </a:extLst>
          </p:cNvPr>
          <p:cNvSpPr/>
          <p:nvPr/>
        </p:nvSpPr>
        <p:spPr>
          <a:xfrm>
            <a:off x="3713096" y="2274551"/>
            <a:ext cx="4383789" cy="2137429"/>
          </a:xfrm>
          <a:prstGeom prst="roundRect">
            <a:avLst>
              <a:gd name="adj" fmla="val 6358"/>
            </a:avLst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CFFC25-CC05-0D41-8464-CBF1C897896D}"/>
              </a:ext>
            </a:extLst>
          </p:cNvPr>
          <p:cNvSpPr txBox="1"/>
          <p:nvPr/>
        </p:nvSpPr>
        <p:spPr>
          <a:xfrm>
            <a:off x="5292575" y="2342151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Helvetica Light" panose="020B0403020202020204" pitchFamily="34" charset="0"/>
              </a:rPr>
              <a:t>Model</a:t>
            </a:r>
            <a:endParaRPr lang="en-US" sz="2800" dirty="0">
              <a:latin typeface="Helvetica Light" panose="020B04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746759-A7F8-F84F-8218-89FA8862B0FC}"/>
              </a:ext>
            </a:extLst>
          </p:cNvPr>
          <p:cNvSpPr txBox="1"/>
          <p:nvPr/>
        </p:nvSpPr>
        <p:spPr>
          <a:xfrm>
            <a:off x="4832420" y="3048713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Helvetica Light" panose="020B0403020202020204" pitchFamily="34" charset="0"/>
              </a:rPr>
              <a:t>Architecture</a:t>
            </a:r>
            <a:endParaRPr lang="en-US" sz="2800" dirty="0">
              <a:latin typeface="Helvetica Light" panose="020B0403020202020204" pitchFamily="34" charset="0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CFCFFC25-CC05-0D41-8464-CBF1C897896D}"/>
              </a:ext>
            </a:extLst>
          </p:cNvPr>
          <p:cNvSpPr txBox="1"/>
          <p:nvPr/>
        </p:nvSpPr>
        <p:spPr>
          <a:xfrm>
            <a:off x="4901773" y="3716409"/>
            <a:ext cx="2024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Helvetica Light" panose="020B0403020202020204" pitchFamily="34" charset="0"/>
              </a:rPr>
              <a:t>Parameters</a:t>
            </a:r>
            <a:endParaRPr lang="en-US" sz="2800" dirty="0">
              <a:latin typeface="Helvetica Light" panose="020B0403020202020204" pitchFamily="34" charset="0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CFCFFC25-CC05-0D41-8464-CBF1C897896D}"/>
              </a:ext>
            </a:extLst>
          </p:cNvPr>
          <p:cNvSpPr txBox="1"/>
          <p:nvPr/>
        </p:nvSpPr>
        <p:spPr>
          <a:xfrm>
            <a:off x="5674090" y="2672060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latin typeface="Helvetica Light" panose="020B0403020202020204" pitchFamily="34" charset="0"/>
              </a:rPr>
              <a:t>=</a:t>
            </a:r>
            <a:endParaRPr lang="en-US" sz="2800" dirty="0">
              <a:latin typeface="Helvetica Light" panose="020B0403020202020204" pitchFamily="34" charset="0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D697E9FE-0FE9-EA43-9CD4-45EC29D7B7F9}"/>
              </a:ext>
            </a:extLst>
          </p:cNvPr>
          <p:cNvSpPr txBox="1"/>
          <p:nvPr/>
        </p:nvSpPr>
        <p:spPr>
          <a:xfrm>
            <a:off x="5678159" y="3377923"/>
            <a:ext cx="421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latin typeface="Helvetica Light" panose="020B0403020202020204" pitchFamily="34" charset="0"/>
              </a:rPr>
              <a:t>+</a:t>
            </a:r>
            <a:endParaRPr lang="en-US" sz="2800" dirty="0">
              <a:latin typeface="Helvetica Light" panose="020B040302020202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5E8B805-326A-E847-930F-30AFC5403785}"/>
              </a:ext>
            </a:extLst>
          </p:cNvPr>
          <p:cNvSpPr/>
          <p:nvPr/>
        </p:nvSpPr>
        <p:spPr>
          <a:xfrm>
            <a:off x="536733" y="351684"/>
            <a:ext cx="11118533" cy="670617"/>
          </a:xfrm>
          <a:prstGeom prst="roundRect">
            <a:avLst>
              <a:gd name="adj" fmla="val 6358"/>
            </a:avLst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E5401F-7455-1941-BA2C-27E8C246F7C4}"/>
              </a:ext>
            </a:extLst>
          </p:cNvPr>
          <p:cNvSpPr txBox="1"/>
          <p:nvPr/>
        </p:nvSpPr>
        <p:spPr>
          <a:xfrm>
            <a:off x="4431186" y="437526"/>
            <a:ext cx="3512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Light" panose="020B0403020202020204" pitchFamily="34" charset="0"/>
              </a:rPr>
              <a:t>Model</a:t>
            </a:r>
            <a:r>
              <a:rPr lang="zh-CN" altLang="en-US" sz="3200" b="1" dirty="0">
                <a:latin typeface="Helvetica Light" panose="020B0403020202020204" pitchFamily="34" charset="0"/>
              </a:rPr>
              <a:t> </a:t>
            </a:r>
            <a:r>
              <a:rPr lang="en-US" altLang="zh-CN" sz="3200" b="1" dirty="0">
                <a:latin typeface="Helvetica Light" panose="020B0403020202020204" pitchFamily="34" charset="0"/>
              </a:rPr>
              <a:t>Building</a:t>
            </a:r>
            <a:endParaRPr lang="en-US" sz="3200" b="1" dirty="0">
              <a:latin typeface="Helvetica Light" panose="020B04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AFA1C3-754D-1340-AAE5-2EEC0A2E7024}"/>
              </a:ext>
            </a:extLst>
          </p:cNvPr>
          <p:cNvSpPr txBox="1"/>
          <p:nvPr/>
        </p:nvSpPr>
        <p:spPr>
          <a:xfrm>
            <a:off x="536733" y="4786820"/>
            <a:ext cx="418415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Things that can change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: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 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Helvetica Light" panose="020B04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Activation function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Optimizer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Hyperparameters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155C84-B4DB-E641-AC39-44BDA280C7C5}"/>
              </a:ext>
            </a:extLst>
          </p:cNvPr>
          <p:cNvCxnSpPr/>
          <p:nvPr/>
        </p:nvCxnSpPr>
        <p:spPr>
          <a:xfrm>
            <a:off x="2875935" y="3195280"/>
            <a:ext cx="648930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A70887A-9409-864F-9561-F0D71C3AA641}"/>
              </a:ext>
            </a:extLst>
          </p:cNvPr>
          <p:cNvCxnSpPr/>
          <p:nvPr/>
        </p:nvCxnSpPr>
        <p:spPr>
          <a:xfrm>
            <a:off x="8367251" y="3195280"/>
            <a:ext cx="648930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897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279F15-B0B7-7145-8FCF-014B6399C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00" y="1212305"/>
            <a:ext cx="898149" cy="898149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5E8B805-326A-E847-930F-30AFC5403785}"/>
              </a:ext>
            </a:extLst>
          </p:cNvPr>
          <p:cNvSpPr/>
          <p:nvPr/>
        </p:nvSpPr>
        <p:spPr>
          <a:xfrm>
            <a:off x="536733" y="351684"/>
            <a:ext cx="11118533" cy="670617"/>
          </a:xfrm>
          <a:prstGeom prst="roundRect">
            <a:avLst>
              <a:gd name="adj" fmla="val 6358"/>
            </a:avLst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E5401F-7455-1941-BA2C-27E8C246F7C4}"/>
              </a:ext>
            </a:extLst>
          </p:cNvPr>
          <p:cNvSpPr txBox="1"/>
          <p:nvPr/>
        </p:nvSpPr>
        <p:spPr>
          <a:xfrm>
            <a:off x="4339746" y="439964"/>
            <a:ext cx="3512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Helvetica Light" panose="020B0403020202020204" pitchFamily="34" charset="0"/>
              </a:rPr>
              <a:t>Multiclass</a:t>
            </a:r>
            <a:endParaRPr lang="en-US" sz="3200" b="1" dirty="0">
              <a:latin typeface="Helvetica Light" panose="020B0403020202020204" pitchFamily="34" charset="0"/>
            </a:endParaRPr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B3FF0EF4-B591-0B40-BDEC-DF99DDDC7B75}"/>
              </a:ext>
            </a:extLst>
          </p:cNvPr>
          <p:cNvCxnSpPr>
            <a:cxnSpLocks/>
          </p:cNvCxnSpPr>
          <p:nvPr/>
        </p:nvCxnSpPr>
        <p:spPr>
          <a:xfrm>
            <a:off x="785285" y="1848844"/>
            <a:ext cx="655141" cy="523220"/>
          </a:xfrm>
          <a:prstGeom prst="curvedConnector3">
            <a:avLst>
              <a:gd name="adj1" fmla="val -37796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447335A-D9ED-1342-A6DA-5D8B7F887CD0}"/>
                  </a:ext>
                </a:extLst>
              </p:cNvPr>
              <p:cNvSpPr txBox="1"/>
              <p:nvPr/>
            </p:nvSpPr>
            <p:spPr>
              <a:xfrm>
                <a:off x="1773159" y="2084520"/>
                <a:ext cx="4346794" cy="38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+..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447335A-D9ED-1342-A6DA-5D8B7F887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159" y="2084520"/>
                <a:ext cx="4346794" cy="387927"/>
              </a:xfrm>
              <a:prstGeom prst="rect">
                <a:avLst/>
              </a:prstGeom>
              <a:blipFill>
                <a:blip r:embed="rId3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2155C84-B4DB-E641-AC39-44BDA280C7C5}"/>
              </a:ext>
            </a:extLst>
          </p:cNvPr>
          <p:cNvCxnSpPr>
            <a:cxnSpLocks/>
          </p:cNvCxnSpPr>
          <p:nvPr/>
        </p:nvCxnSpPr>
        <p:spPr>
          <a:xfrm flipV="1">
            <a:off x="4206135" y="2802194"/>
            <a:ext cx="1676400" cy="135341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45E37B7-3106-F440-BEE8-165FA6F26D30}"/>
                  </a:ext>
                </a:extLst>
              </p:cNvPr>
              <p:cNvSpPr/>
              <p:nvPr/>
            </p:nvSpPr>
            <p:spPr>
              <a:xfrm>
                <a:off x="613321" y="3743043"/>
                <a:ext cx="796628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=</a:t>
                </a: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45E37B7-3106-F440-BEE8-165FA6F26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21" y="3743043"/>
                <a:ext cx="796628" cy="380810"/>
              </a:xfrm>
              <a:prstGeom prst="rect">
                <a:avLst/>
              </a:prstGeom>
              <a:blipFill>
                <a:blip r:embed="rId4"/>
                <a:stretch>
                  <a:fillRect t="-3226" r="-476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5D25C7C-3AE4-5043-A9AE-05DB511A65C5}"/>
              </a:ext>
            </a:extLst>
          </p:cNvPr>
          <p:cNvSpPr/>
          <p:nvPr/>
        </p:nvSpPr>
        <p:spPr>
          <a:xfrm rot="16200000">
            <a:off x="690792" y="3230814"/>
            <a:ext cx="3736406" cy="236356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44E66CA-045D-A948-832B-7848AD45C8CB}"/>
              </a:ext>
            </a:extLst>
          </p:cNvPr>
          <p:cNvSpPr/>
          <p:nvPr/>
        </p:nvSpPr>
        <p:spPr>
          <a:xfrm>
            <a:off x="1661527" y="2429710"/>
            <a:ext cx="1632627" cy="4076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6E07B62-105D-204F-B25A-BAC215EB77EA}"/>
              </a:ext>
            </a:extLst>
          </p:cNvPr>
          <p:cNvSpPr txBox="1"/>
          <p:nvPr/>
        </p:nvSpPr>
        <p:spPr>
          <a:xfrm flipH="1">
            <a:off x="2060305" y="2661735"/>
            <a:ext cx="1497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0.232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33F7A35-77F7-E144-956D-E8EB5C43E6FE}"/>
              </a:ext>
            </a:extLst>
          </p:cNvPr>
          <p:cNvSpPr txBox="1"/>
          <p:nvPr/>
        </p:nvSpPr>
        <p:spPr>
          <a:xfrm flipH="1">
            <a:off x="2060305" y="3227123"/>
            <a:ext cx="1497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0.32</a:t>
            </a:r>
          </a:p>
        </p:txBody>
      </p:sp>
      <p:sp>
        <p:nvSpPr>
          <p:cNvPr id="90" name="TextBox 87">
            <a:extLst>
              <a:ext uri="{FF2B5EF4-FFF2-40B4-BE49-F238E27FC236}">
                <a16:creationId xmlns:a16="http://schemas.microsoft.com/office/drawing/2014/main" id="{56E07B62-105D-204F-B25A-BAC215EB77EA}"/>
              </a:ext>
            </a:extLst>
          </p:cNvPr>
          <p:cNvSpPr txBox="1"/>
          <p:nvPr/>
        </p:nvSpPr>
        <p:spPr>
          <a:xfrm flipH="1">
            <a:off x="2060304" y="3792511"/>
            <a:ext cx="1497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0.732</a:t>
            </a:r>
          </a:p>
        </p:txBody>
      </p:sp>
      <p:sp>
        <p:nvSpPr>
          <p:cNvPr id="91" name="TextBox 87">
            <a:extLst>
              <a:ext uri="{FF2B5EF4-FFF2-40B4-BE49-F238E27FC236}">
                <a16:creationId xmlns:a16="http://schemas.microsoft.com/office/drawing/2014/main" id="{663C3266-2362-F748-937B-E6127B20985C}"/>
              </a:ext>
            </a:extLst>
          </p:cNvPr>
          <p:cNvSpPr txBox="1"/>
          <p:nvPr/>
        </p:nvSpPr>
        <p:spPr>
          <a:xfrm flipH="1">
            <a:off x="2060304" y="5040627"/>
            <a:ext cx="1497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0.932</a:t>
            </a:r>
          </a:p>
        </p:txBody>
      </p:sp>
      <p:sp>
        <p:nvSpPr>
          <p:cNvPr id="92" name="TextBox 87">
            <a:extLst>
              <a:ext uri="{FF2B5EF4-FFF2-40B4-BE49-F238E27FC236}">
                <a16:creationId xmlns:a16="http://schemas.microsoft.com/office/drawing/2014/main" id="{FC8899DB-5BC1-5144-AC02-B2744D0E4E9E}"/>
              </a:ext>
            </a:extLst>
          </p:cNvPr>
          <p:cNvSpPr txBox="1"/>
          <p:nvPr/>
        </p:nvSpPr>
        <p:spPr>
          <a:xfrm flipH="1">
            <a:off x="2057219" y="5625402"/>
            <a:ext cx="1497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0.0032</a:t>
            </a:r>
          </a:p>
        </p:txBody>
      </p:sp>
      <p:sp>
        <p:nvSpPr>
          <p:cNvPr id="93" name="TextBox 87">
            <a:extLst>
              <a:ext uri="{FF2B5EF4-FFF2-40B4-BE49-F238E27FC236}">
                <a16:creationId xmlns:a16="http://schemas.microsoft.com/office/drawing/2014/main" id="{536411A7-FC24-2741-9BFA-F1A186962226}"/>
              </a:ext>
            </a:extLst>
          </p:cNvPr>
          <p:cNvSpPr txBox="1"/>
          <p:nvPr/>
        </p:nvSpPr>
        <p:spPr>
          <a:xfrm flipH="1">
            <a:off x="2263780" y="4338512"/>
            <a:ext cx="1497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….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EDB7C1A-997F-D240-B06D-63136A86C868}"/>
              </a:ext>
            </a:extLst>
          </p:cNvPr>
          <p:cNvSpPr/>
          <p:nvPr/>
        </p:nvSpPr>
        <p:spPr>
          <a:xfrm>
            <a:off x="6095999" y="2067208"/>
            <a:ext cx="1307691" cy="11793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FCA1A15-B467-C946-AA6C-C5AA8EF985B1}"/>
              </a:ext>
            </a:extLst>
          </p:cNvPr>
          <p:cNvSpPr txBox="1"/>
          <p:nvPr/>
        </p:nvSpPr>
        <p:spPr>
          <a:xfrm>
            <a:off x="5882535" y="143285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Helvetica Light" panose="020B0403020202020204" pitchFamily="34" charset="0"/>
              </a:rPr>
              <a:t>Output Layers</a:t>
            </a:r>
            <a:endParaRPr lang="en-US" sz="2400" dirty="0">
              <a:latin typeface="Helvetica Light" panose="020B0403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1F7C088-D95D-FB47-8322-DEEDA91EF19F}"/>
              </a:ext>
            </a:extLst>
          </p:cNvPr>
          <p:cNvSpPr txBox="1"/>
          <p:nvPr/>
        </p:nvSpPr>
        <p:spPr>
          <a:xfrm>
            <a:off x="1661527" y="6337038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Helvetica Light" panose="020B0403020202020204" pitchFamily="34" charset="0"/>
              </a:rPr>
              <a:t>Input vector</a:t>
            </a:r>
            <a:endParaRPr lang="en-US" sz="2400" dirty="0">
              <a:latin typeface="Helvetica Light" panose="020B0403020202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FEC4BD2-A1BD-E84B-8572-EE0FC8F9F873}"/>
              </a:ext>
            </a:extLst>
          </p:cNvPr>
          <p:cNvSpPr txBox="1"/>
          <p:nvPr/>
        </p:nvSpPr>
        <p:spPr>
          <a:xfrm>
            <a:off x="163874" y="2248953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Helvetica Light" panose="020B0403020202020204" pitchFamily="34" charset="0"/>
              </a:rPr>
              <a:t>word2vec</a:t>
            </a:r>
            <a:endParaRPr lang="en-US" sz="1000" b="1" dirty="0">
              <a:latin typeface="Helvetica Light" panose="020B0403020202020204" pitchFamily="34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9F2474C-30A1-4046-B2E8-EADF8F8FFA14}"/>
              </a:ext>
            </a:extLst>
          </p:cNvPr>
          <p:cNvCxnSpPr>
            <a:cxnSpLocks/>
          </p:cNvCxnSpPr>
          <p:nvPr/>
        </p:nvCxnSpPr>
        <p:spPr>
          <a:xfrm>
            <a:off x="4206135" y="4468013"/>
            <a:ext cx="1676400" cy="1342852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CB151DB8-3740-414E-AF61-D721CA80EEC2}"/>
              </a:ext>
            </a:extLst>
          </p:cNvPr>
          <p:cNvSpPr/>
          <p:nvPr/>
        </p:nvSpPr>
        <p:spPr>
          <a:xfrm>
            <a:off x="6095998" y="3641758"/>
            <a:ext cx="1307691" cy="11793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457F0CE-F787-CF4B-9F2A-7AA74756095F}"/>
              </a:ext>
            </a:extLst>
          </p:cNvPr>
          <p:cNvSpPr/>
          <p:nvPr/>
        </p:nvSpPr>
        <p:spPr>
          <a:xfrm>
            <a:off x="6095997" y="5357409"/>
            <a:ext cx="1307691" cy="11793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296D660-935D-F749-8108-FF5573FD2266}"/>
              </a:ext>
            </a:extLst>
          </p:cNvPr>
          <p:cNvCxnSpPr>
            <a:cxnSpLocks/>
          </p:cNvCxnSpPr>
          <p:nvPr/>
        </p:nvCxnSpPr>
        <p:spPr>
          <a:xfrm>
            <a:off x="4206135" y="4338512"/>
            <a:ext cx="1637289" cy="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D5BE8E9-0CEC-8F48-94A9-40EF941E9F58}"/>
              </a:ext>
            </a:extLst>
          </p:cNvPr>
          <p:cNvSpPr txBox="1"/>
          <p:nvPr/>
        </p:nvSpPr>
        <p:spPr>
          <a:xfrm>
            <a:off x="6489952" y="242971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Helvetica Light" panose="020B0403020202020204" pitchFamily="34" charset="0"/>
              </a:rPr>
              <a:t>up</a:t>
            </a:r>
            <a:endParaRPr lang="en-US" sz="2400" dirty="0">
              <a:latin typeface="Helvetica Light" panose="020B0403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B75F018-E502-7A4F-BE29-AFDA825CCCE0}"/>
              </a:ext>
            </a:extLst>
          </p:cNvPr>
          <p:cNvSpPr txBox="1"/>
          <p:nvPr/>
        </p:nvSpPr>
        <p:spPr>
          <a:xfrm>
            <a:off x="6449839" y="4059626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Helvetica Light" panose="020B0403020202020204" pitchFamily="34" charset="0"/>
              </a:rPr>
              <a:t>flat</a:t>
            </a:r>
            <a:endParaRPr lang="en-US" sz="2400" dirty="0">
              <a:latin typeface="Helvetica Light" panose="020B040302020202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DF109A4-89E8-664B-9384-6005D8ADA67A}"/>
              </a:ext>
            </a:extLst>
          </p:cNvPr>
          <p:cNvSpPr txBox="1"/>
          <p:nvPr/>
        </p:nvSpPr>
        <p:spPr>
          <a:xfrm>
            <a:off x="6292782" y="5708862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Helvetica Light" panose="020B0403020202020204" pitchFamily="34" charset="0"/>
              </a:rPr>
              <a:t>down</a:t>
            </a:r>
            <a:endParaRPr lang="en-US" sz="2400" dirty="0">
              <a:latin typeface="Helvetica Light" panose="020B0403020202020204" pitchFamily="34" charset="0"/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60615F-8150-E440-A275-6B26C961E1A9}"/>
              </a:ext>
            </a:extLst>
          </p:cNvPr>
          <p:cNvCxnSpPr>
            <a:cxnSpLocks/>
          </p:cNvCxnSpPr>
          <p:nvPr/>
        </p:nvCxnSpPr>
        <p:spPr>
          <a:xfrm>
            <a:off x="7721166" y="4338512"/>
            <a:ext cx="1637289" cy="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2E70C5E-C890-1C48-904C-659695BF49FD}"/>
              </a:ext>
            </a:extLst>
          </p:cNvPr>
          <p:cNvCxnSpPr>
            <a:cxnSpLocks/>
          </p:cNvCxnSpPr>
          <p:nvPr/>
        </p:nvCxnSpPr>
        <p:spPr>
          <a:xfrm flipV="1">
            <a:off x="7721166" y="4630899"/>
            <a:ext cx="1637289" cy="117996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2CA64C6-344E-1E43-BBBB-7A230AE42340}"/>
              </a:ext>
            </a:extLst>
          </p:cNvPr>
          <p:cNvCxnSpPr>
            <a:cxnSpLocks/>
          </p:cNvCxnSpPr>
          <p:nvPr/>
        </p:nvCxnSpPr>
        <p:spPr>
          <a:xfrm>
            <a:off x="7721165" y="2802194"/>
            <a:ext cx="1637290" cy="1282704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4">
            <a:extLst>
              <a:ext uri="{FF2B5EF4-FFF2-40B4-BE49-F238E27FC236}">
                <a16:creationId xmlns:a16="http://schemas.microsoft.com/office/drawing/2014/main" id="{FCED43B1-DC38-3C44-AC1C-83174692D89A}"/>
              </a:ext>
            </a:extLst>
          </p:cNvPr>
          <p:cNvSpPr txBox="1"/>
          <p:nvPr/>
        </p:nvSpPr>
        <p:spPr>
          <a:xfrm>
            <a:off x="10008670" y="2987252"/>
            <a:ext cx="1282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Helvetica Light" panose="020B0403020202020204" pitchFamily="34" charset="0"/>
              </a:rPr>
              <a:t>Output</a:t>
            </a:r>
            <a:endParaRPr lang="en-US" sz="2800" dirty="0">
              <a:latin typeface="Helvetica Light" panose="020B0403020202020204" pitchFamily="34" charset="0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1C773CBD-D764-9A48-A40D-0A06C06A2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5930" y="3510472"/>
            <a:ext cx="1748878" cy="165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8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5E8B805-326A-E847-930F-30AFC5403785}"/>
              </a:ext>
            </a:extLst>
          </p:cNvPr>
          <p:cNvSpPr/>
          <p:nvPr/>
        </p:nvSpPr>
        <p:spPr>
          <a:xfrm>
            <a:off x="536733" y="351684"/>
            <a:ext cx="11118533" cy="670617"/>
          </a:xfrm>
          <a:prstGeom prst="roundRect">
            <a:avLst>
              <a:gd name="adj" fmla="val 6358"/>
            </a:avLst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E5401F-7455-1941-BA2C-27E8C246F7C4}"/>
              </a:ext>
            </a:extLst>
          </p:cNvPr>
          <p:cNvSpPr txBox="1"/>
          <p:nvPr/>
        </p:nvSpPr>
        <p:spPr>
          <a:xfrm>
            <a:off x="2779367" y="437526"/>
            <a:ext cx="7013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Light" panose="020B0403020202020204" pitchFamily="34" charset="0"/>
              </a:rPr>
              <a:t>RNN – Recursive Neural Network</a:t>
            </a:r>
            <a:endParaRPr lang="en-US" sz="3200" b="1" dirty="0">
              <a:latin typeface="Helvetica Light" panose="020B0403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016240A-EE36-1A4A-B0D9-9938FE5A0F58}"/>
              </a:ext>
            </a:extLst>
          </p:cNvPr>
          <p:cNvSpPr>
            <a:spLocks noChangeAspect="1"/>
          </p:cNvSpPr>
          <p:nvPr/>
        </p:nvSpPr>
        <p:spPr>
          <a:xfrm>
            <a:off x="953444" y="4263755"/>
            <a:ext cx="252497" cy="252000"/>
          </a:xfrm>
          <a:prstGeom prst="ellipse">
            <a:avLst/>
          </a:prstGeom>
          <a:ln>
            <a:noFill/>
          </a:ln>
          <a:effectLst>
            <a:glow rad="76200">
              <a:schemeClr val="accent1">
                <a:alpha val="9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003BF-E121-CA43-B39D-0632420DC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79" y="1427841"/>
            <a:ext cx="6225103" cy="3087914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DD9A2E6-AEC8-3049-AB49-E0180EB8A355}"/>
              </a:ext>
            </a:extLst>
          </p:cNvPr>
          <p:cNvSpPr>
            <a:spLocks noChangeAspect="1"/>
          </p:cNvSpPr>
          <p:nvPr/>
        </p:nvSpPr>
        <p:spPr>
          <a:xfrm>
            <a:off x="1350772" y="4263755"/>
            <a:ext cx="252497" cy="252000"/>
          </a:xfrm>
          <a:prstGeom prst="ellipse">
            <a:avLst/>
          </a:prstGeom>
          <a:ln>
            <a:noFill/>
          </a:ln>
          <a:effectLst>
            <a:glow rad="76200">
              <a:schemeClr val="accent1">
                <a:alpha val="9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016240A-EE36-1A4A-B0D9-9938FE5A0F58}"/>
              </a:ext>
            </a:extLst>
          </p:cNvPr>
          <p:cNvSpPr>
            <a:spLocks noChangeAspect="1"/>
          </p:cNvSpPr>
          <p:nvPr/>
        </p:nvSpPr>
        <p:spPr>
          <a:xfrm>
            <a:off x="1748100" y="4263755"/>
            <a:ext cx="252497" cy="252000"/>
          </a:xfrm>
          <a:prstGeom prst="ellipse">
            <a:avLst/>
          </a:prstGeom>
          <a:ln>
            <a:noFill/>
          </a:ln>
          <a:effectLst>
            <a:glow rad="76200">
              <a:schemeClr val="accent1">
                <a:alpha val="9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38F231-D443-A949-8B42-097CC5B3EDB1}"/>
              </a:ext>
            </a:extLst>
          </p:cNvPr>
          <p:cNvSpPr>
            <a:spLocks noChangeAspect="1"/>
          </p:cNvSpPr>
          <p:nvPr/>
        </p:nvSpPr>
        <p:spPr>
          <a:xfrm>
            <a:off x="2680580" y="4263755"/>
            <a:ext cx="252497" cy="252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76200">
              <a:schemeClr val="accent1">
                <a:alpha val="9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E53AC0B-1B4B-4C4A-88E3-AFB673175B7C}"/>
              </a:ext>
            </a:extLst>
          </p:cNvPr>
          <p:cNvSpPr>
            <a:spLocks noChangeAspect="1"/>
          </p:cNvSpPr>
          <p:nvPr/>
        </p:nvSpPr>
        <p:spPr>
          <a:xfrm>
            <a:off x="3077908" y="4263755"/>
            <a:ext cx="252497" cy="252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76200">
              <a:schemeClr val="accent1">
                <a:alpha val="9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6504BF6-EC9F-D048-BC2C-3E70FCB9758E}"/>
              </a:ext>
            </a:extLst>
          </p:cNvPr>
          <p:cNvSpPr>
            <a:spLocks noChangeAspect="1"/>
          </p:cNvSpPr>
          <p:nvPr/>
        </p:nvSpPr>
        <p:spPr>
          <a:xfrm>
            <a:off x="3475236" y="4263755"/>
            <a:ext cx="252497" cy="252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76200">
              <a:schemeClr val="accent1">
                <a:alpha val="9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FDA866-C07E-A646-9A9A-7A9702B70BF1}"/>
              </a:ext>
            </a:extLst>
          </p:cNvPr>
          <p:cNvSpPr>
            <a:spLocks noChangeAspect="1"/>
          </p:cNvSpPr>
          <p:nvPr/>
        </p:nvSpPr>
        <p:spPr>
          <a:xfrm>
            <a:off x="4458744" y="4263755"/>
            <a:ext cx="252497" cy="252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glow rad="76200">
              <a:schemeClr val="accent1">
                <a:alpha val="9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D11DD90-B05C-EB46-AED8-712917C88C61}"/>
              </a:ext>
            </a:extLst>
          </p:cNvPr>
          <p:cNvSpPr>
            <a:spLocks noChangeAspect="1"/>
          </p:cNvSpPr>
          <p:nvPr/>
        </p:nvSpPr>
        <p:spPr>
          <a:xfrm>
            <a:off x="4856072" y="4263755"/>
            <a:ext cx="252497" cy="252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glow rad="76200">
              <a:schemeClr val="accent1">
                <a:alpha val="9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E2AC50-0F78-EF4E-809C-7D76177BE030}"/>
              </a:ext>
            </a:extLst>
          </p:cNvPr>
          <p:cNvSpPr>
            <a:spLocks noChangeAspect="1"/>
          </p:cNvSpPr>
          <p:nvPr/>
        </p:nvSpPr>
        <p:spPr>
          <a:xfrm>
            <a:off x="5253400" y="4263755"/>
            <a:ext cx="252497" cy="252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glow rad="76200">
              <a:schemeClr val="accent1">
                <a:alpha val="9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62F78EB-6C14-D64F-9D2C-D160685C8DCF}"/>
                  </a:ext>
                </a:extLst>
              </p:cNvPr>
              <p:cNvSpPr txBox="1"/>
              <p:nvPr/>
            </p:nvSpPr>
            <p:spPr>
              <a:xfrm>
                <a:off x="362352" y="5217363"/>
                <a:ext cx="2526114" cy="32226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400" dirty="0"/>
                  <a:t> +..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62F78EB-6C14-D64F-9D2C-D160685C8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52" y="5217363"/>
                <a:ext cx="2526114" cy="322268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99678BF-89FC-2F40-B8F4-3897B7AE81AA}"/>
              </a:ext>
            </a:extLst>
          </p:cNvPr>
          <p:cNvCxnSpPr>
            <a:cxnSpLocks/>
          </p:cNvCxnSpPr>
          <p:nvPr/>
        </p:nvCxnSpPr>
        <p:spPr>
          <a:xfrm>
            <a:off x="695631" y="4604949"/>
            <a:ext cx="655141" cy="523220"/>
          </a:xfrm>
          <a:prstGeom prst="curvedConnector3">
            <a:avLst>
              <a:gd name="adj1" fmla="val -37796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4">
            <a:extLst>
              <a:ext uri="{FF2B5EF4-FFF2-40B4-BE49-F238E27FC236}">
                <a16:creationId xmlns:a16="http://schemas.microsoft.com/office/drawing/2014/main" id="{E0ED2D83-FCD4-C24C-92AE-D976D5FD599F}"/>
              </a:ext>
            </a:extLst>
          </p:cNvPr>
          <p:cNvSpPr txBox="1"/>
          <p:nvPr/>
        </p:nvSpPr>
        <p:spPr>
          <a:xfrm>
            <a:off x="9812727" y="2348590"/>
            <a:ext cx="1282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Helvetica Light" panose="020B0403020202020204" pitchFamily="34" charset="0"/>
              </a:rPr>
              <a:t>Output</a:t>
            </a:r>
            <a:endParaRPr lang="en-US" sz="2800" dirty="0">
              <a:latin typeface="Helvetica Light" panose="020B0403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0562C6-87A6-B647-BF2C-80F8966C1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9987" y="2871810"/>
            <a:ext cx="1748878" cy="1656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905586-673B-C345-838C-31EA51ED8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420" y="4942883"/>
            <a:ext cx="2663371" cy="156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28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79</Words>
  <Application>Microsoft Macintosh PowerPoint</Application>
  <PresentationFormat>Widescreen</PresentationFormat>
  <Paragraphs>33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Helvetica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Wang</dc:creator>
  <cp:lastModifiedBy>Marco Wang</cp:lastModifiedBy>
  <cp:revision>9</cp:revision>
  <dcterms:created xsi:type="dcterms:W3CDTF">2019-04-22T22:05:47Z</dcterms:created>
  <dcterms:modified xsi:type="dcterms:W3CDTF">2019-04-23T02:27:33Z</dcterms:modified>
</cp:coreProperties>
</file>